
<file path=[Content_Types].xml><?xml version="1.0" encoding="utf-8"?>
<Types xmlns="http://schemas.openxmlformats.org/package/2006/content-types">
  <Default Extension="flac" ContentType="audio/unknown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17"/>
  </p:notesMasterIdLst>
  <p:sldIdLst>
    <p:sldId id="256" r:id="rId2"/>
    <p:sldId id="312" r:id="rId3"/>
    <p:sldId id="258" r:id="rId4"/>
    <p:sldId id="310" r:id="rId5"/>
    <p:sldId id="259" r:id="rId6"/>
    <p:sldId id="260" r:id="rId7"/>
    <p:sldId id="313" r:id="rId8"/>
    <p:sldId id="261" r:id="rId9"/>
    <p:sldId id="316" r:id="rId10"/>
    <p:sldId id="262" r:id="rId11"/>
    <p:sldId id="314" r:id="rId12"/>
    <p:sldId id="263" r:id="rId13"/>
    <p:sldId id="264" r:id="rId14"/>
    <p:sldId id="311" r:id="rId15"/>
    <p:sldId id="309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3209BD4-207C-4880-A424-5C6D662E1A1C}">
  <a:tblStyle styleId="{03209BD4-207C-4880-A424-5C6D662E1A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7"/>
    <p:restoredTop sz="84358"/>
  </p:normalViewPr>
  <p:slideViewPr>
    <p:cSldViewPr snapToGrid="0" snapToObjects="1">
      <p:cViewPr varScale="1">
        <p:scale>
          <a:sx n="264" d="100"/>
          <a:sy n="264" d="100"/>
        </p:scale>
        <p:origin x="17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flac>
</file>

<file path=ppt/media/media2.flac>
</file>

<file path=ppt/media/media3.wav>
</file>

<file path=ppt/media/media4.wav>
</file>

<file path=ppt/media/media5.flac>
</file>

<file path=ppt/media/media6.flac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7924f6120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" name="Google Shape;29;g7924f6120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eca586df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eca586df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eca586df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eca586df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255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eca586dfd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eca586dfd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eca586df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eca586df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eca586df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eca586df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Due to time constraint, haven’t got this far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48824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31db3c57_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31db3c57_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4f8f7f4b1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4f8f7f4b1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0800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4f8f7f4b1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4f8f7f4b1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4f8f7f4b1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4f8f7f4b1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altLang="zh-C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4258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4f8f7f4b18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4f8f7f4b18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f8f7f4b18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f8f7f4b18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f8f7f4b1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f8f7f4b1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some background noise due to data scarcity and quality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524791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f8f7f4b1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f8f7f4b1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some background noise due to data scarcity and quality</a:t>
            </a:r>
            <a:endParaRPr sz="18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f8f7f4b1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f8f7f4b1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some background noise due to data scarcity and quality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697931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11425" y="1941275"/>
            <a:ext cx="52062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61925" y="2612325"/>
            <a:ext cx="53808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290700" y="2669200"/>
            <a:ext cx="8443800" cy="0"/>
          </a:xfrm>
          <a:prstGeom prst="straightConnector1">
            <a:avLst/>
          </a:prstGeom>
          <a:noFill/>
          <a:ln w="19050" cap="flat" cmpd="sng">
            <a:solidFill>
              <a:srgbClr val="1072BD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2400"/>
              <a:buFont typeface="Calibri"/>
              <a:buNone/>
              <a:defRPr sz="2400" b="1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243000" y="587800"/>
            <a:ext cx="8443800" cy="0"/>
          </a:xfrm>
          <a:prstGeom prst="straightConnector1">
            <a:avLst/>
          </a:prstGeom>
          <a:noFill/>
          <a:ln w="19050" cap="flat" cmpd="sng">
            <a:solidFill>
              <a:srgbClr val="1072BD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Font typeface="Calibri"/>
              <a:buChar char="●"/>
              <a:defRPr sz="20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  <a:defRPr sz="20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 sz="1800"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marL="1371600" lvl="2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marL="1828800" lvl="3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hyperlink" Target="http://datastructur.es" TargetMode="External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lvl="6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lvl="7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lvl="8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8680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8578500" y="4793875"/>
            <a:ext cx="6552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datastructur.es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flac"/><Relationship Id="rId7" Type="http://schemas.openxmlformats.org/officeDocument/2006/relationships/image" Target="../media/image4.png"/><Relationship Id="rId2" Type="http://schemas.openxmlformats.org/officeDocument/2006/relationships/audio" Target="../media/media1.flac"/><Relationship Id="rId1" Type="http://schemas.microsoft.com/office/2007/relationships/media" Target="../media/media1.flac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flac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4.wav"/><Relationship Id="rId7" Type="http://schemas.openxmlformats.org/officeDocument/2006/relationships/image" Target="../media/image7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wav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6.flac"/><Relationship Id="rId7" Type="http://schemas.openxmlformats.org/officeDocument/2006/relationships/image" Target="../media/image4.png"/><Relationship Id="rId2" Type="http://schemas.openxmlformats.org/officeDocument/2006/relationships/audio" Target="../media/media5.flac"/><Relationship Id="rId1" Type="http://schemas.microsoft.com/office/2007/relationships/media" Target="../media/media5.flac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flac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ctrTitle"/>
          </p:nvPr>
        </p:nvSpPr>
        <p:spPr>
          <a:xfrm>
            <a:off x="180739" y="2065253"/>
            <a:ext cx="8544986" cy="5474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Data Augmentation For Wav2Vec2</a:t>
            </a:r>
            <a:endParaRPr sz="3600" dirty="0"/>
          </a:p>
        </p:txBody>
      </p:sp>
      <p:sp>
        <p:nvSpPr>
          <p:cNvPr id="32" name="Google Shape;32;p8"/>
          <p:cNvSpPr txBox="1">
            <a:spLocks noGrp="1"/>
          </p:cNvSpPr>
          <p:nvPr>
            <p:ph type="subTitle" idx="1"/>
          </p:nvPr>
        </p:nvSpPr>
        <p:spPr>
          <a:xfrm>
            <a:off x="161925" y="2612724"/>
            <a:ext cx="8563800" cy="22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CA"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Russell Wang, Eason Wang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Training - Baseline</a:t>
            </a:r>
            <a:endParaRPr dirty="0"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166800" y="744759"/>
            <a:ext cx="8443800" cy="39953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indent="0">
              <a:buNone/>
            </a:pPr>
            <a:r>
              <a:rPr lang="en-US" altLang="zh-CN" b="1" dirty="0"/>
              <a:t>Dataset</a:t>
            </a:r>
            <a:r>
              <a:rPr lang="en-US" altLang="zh-CN" dirty="0"/>
              <a:t>: </a:t>
            </a:r>
          </a:p>
          <a:p>
            <a:r>
              <a:rPr lang="en-US" altLang="zh-CN" dirty="0"/>
              <a:t>Training: Libri-Light 10min labeled data</a:t>
            </a:r>
          </a:p>
          <a:p>
            <a:r>
              <a:rPr lang="en-US" altLang="zh-CN" dirty="0"/>
              <a:t>Test: Libri-Light 9h labeled data</a:t>
            </a:r>
          </a:p>
          <a:p>
            <a:pPr marL="101600" indent="0">
              <a:buNone/>
            </a:pPr>
            <a:endParaRPr lang="en-US" altLang="zh-CN" dirty="0"/>
          </a:p>
          <a:p>
            <a:pPr marL="101600" indent="0">
              <a:buNone/>
            </a:pPr>
            <a:r>
              <a:rPr lang="en-US" altLang="zh-CN" b="1" dirty="0"/>
              <a:t>Training Process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Base Wav2Vec2 Model</a:t>
            </a:r>
          </a:p>
          <a:p>
            <a:r>
              <a:rPr lang="en-US" altLang="zh-CN" dirty="0"/>
              <a:t>Pretrain on </a:t>
            </a:r>
            <a:r>
              <a:rPr lang="en-US" altLang="zh-CN" dirty="0" err="1"/>
              <a:t>Librispeech</a:t>
            </a:r>
            <a:r>
              <a:rPr lang="en-US" altLang="zh-CN" dirty="0"/>
              <a:t> (LS-960)</a:t>
            </a:r>
          </a:p>
          <a:p>
            <a:r>
              <a:rPr lang="en-US" altLang="zh-CN" dirty="0"/>
              <a:t>Fine-tune on Libri-Light 10min labeled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E5F8C-1497-E440-8AE8-F350C773F33A}"/>
              </a:ext>
            </a:extLst>
          </p:cNvPr>
          <p:cNvSpPr txBox="1"/>
          <p:nvPr/>
        </p:nvSpPr>
        <p:spPr>
          <a:xfrm>
            <a:off x="216569" y="4897046"/>
            <a:ext cx="26469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arxiv.org</a:t>
            </a:r>
            <a:r>
              <a:rPr lang="en-US" sz="800" dirty="0"/>
              <a:t>/pdf/1912.07875.pdf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Training - Our Approach</a:t>
            </a:r>
            <a:endParaRPr dirty="0"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166800" y="744759"/>
            <a:ext cx="8443800" cy="4176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indent="0">
              <a:buNone/>
            </a:pPr>
            <a:r>
              <a:rPr lang="en-US" altLang="zh-CN" b="1" dirty="0"/>
              <a:t>Dataset</a:t>
            </a:r>
            <a:r>
              <a:rPr lang="en-US" altLang="zh-CN" dirty="0"/>
              <a:t>: </a:t>
            </a:r>
          </a:p>
          <a:p>
            <a:r>
              <a:rPr lang="en-US" altLang="zh-CN" dirty="0"/>
              <a:t>Training: Libri-Light 10min labeled data</a:t>
            </a:r>
          </a:p>
          <a:p>
            <a:r>
              <a:rPr lang="en-US" altLang="zh-CN" dirty="0"/>
              <a:t>Test: Libri-Light 9h labeled data</a:t>
            </a:r>
          </a:p>
          <a:p>
            <a:pPr marL="101600" indent="0">
              <a:buNone/>
            </a:pPr>
            <a:endParaRPr lang="en-US" altLang="zh-CN" dirty="0"/>
          </a:p>
          <a:p>
            <a:pPr marL="101600" indent="0">
              <a:buNone/>
            </a:pPr>
            <a:r>
              <a:rPr lang="en-US" altLang="zh-CN" b="1" dirty="0"/>
              <a:t>Training Process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Base Wav2Vec2 Model</a:t>
            </a:r>
          </a:p>
          <a:p>
            <a:r>
              <a:rPr lang="en-US" altLang="zh-CN" dirty="0"/>
              <a:t>Pretrain on </a:t>
            </a:r>
            <a:r>
              <a:rPr lang="en-US" altLang="zh-CN" dirty="0" err="1"/>
              <a:t>Librispeech</a:t>
            </a:r>
            <a:r>
              <a:rPr lang="en-US" altLang="zh-CN" dirty="0"/>
              <a:t> (LS-960)</a:t>
            </a:r>
          </a:p>
          <a:p>
            <a:r>
              <a:rPr lang="en-US" altLang="zh-CN" dirty="0"/>
              <a:t>Fine-tune on:</a:t>
            </a:r>
          </a:p>
          <a:p>
            <a:pPr lvl="1"/>
            <a:r>
              <a:rPr lang="en-US" altLang="zh-CN" dirty="0"/>
              <a:t>Original + Masked Speech (20min)</a:t>
            </a:r>
          </a:p>
          <a:p>
            <a:pPr lvl="1"/>
            <a:r>
              <a:rPr lang="en-US" altLang="zh-CN" dirty="0"/>
              <a:t>Original + Standard Augmentation (20min)</a:t>
            </a:r>
          </a:p>
          <a:p>
            <a:pPr lvl="1"/>
            <a:r>
              <a:rPr lang="en-US" altLang="zh-CN" dirty="0"/>
              <a:t>Original + Masked Speech + Standard Augmentation (30min)</a:t>
            </a:r>
          </a:p>
        </p:txBody>
      </p:sp>
    </p:spTree>
    <p:extLst>
      <p:ext uri="{BB962C8B-B14F-4D97-AF65-F5344CB8AC3E}">
        <p14:creationId xmlns:p14="http://schemas.microsoft.com/office/powerpoint/2010/main" val="1535051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Evaluation</a:t>
            </a:r>
            <a:endParaRPr dirty="0"/>
          </a:p>
        </p:txBody>
      </p:sp>
      <p:graphicFrame>
        <p:nvGraphicFramePr>
          <p:cNvPr id="6" name="表格 4">
            <a:extLst>
              <a:ext uri="{FF2B5EF4-FFF2-40B4-BE49-F238E27FC236}">
                <a16:creationId xmlns:a16="http://schemas.microsoft.com/office/drawing/2014/main" id="{97772676-877D-0D48-B365-5F580D0D4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245142"/>
              </p:ext>
            </p:extLst>
          </p:nvPr>
        </p:nvGraphicFramePr>
        <p:xfrm>
          <a:off x="366431" y="1809795"/>
          <a:ext cx="8120736" cy="1656229"/>
        </p:xfrm>
        <a:graphic>
          <a:graphicData uri="http://schemas.openxmlformats.org/drawingml/2006/table">
            <a:tbl>
              <a:tblPr firstRow="1" bandRow="1">
                <a:tableStyleId>{03209BD4-207C-4880-A424-5C6D662E1A1C}</a:tableStyleId>
              </a:tblPr>
              <a:tblGrid>
                <a:gridCol w="5236510">
                  <a:extLst>
                    <a:ext uri="{9D8B030D-6E8A-4147-A177-3AD203B41FA5}">
                      <a16:colId xmlns:a16="http://schemas.microsoft.com/office/drawing/2014/main" val="1091721311"/>
                    </a:ext>
                  </a:extLst>
                </a:gridCol>
                <a:gridCol w="2884226">
                  <a:extLst>
                    <a:ext uri="{9D8B030D-6E8A-4147-A177-3AD203B41FA5}">
                      <a16:colId xmlns:a16="http://schemas.microsoft.com/office/drawing/2014/main" val="8610257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Data Aug Type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Word Error Rate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101245"/>
                  </a:ext>
                </a:extLst>
              </a:tr>
              <a:tr h="3025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dirty="0"/>
                        <a:t>Baseline: Original (10mins)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8.641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003436"/>
                  </a:ext>
                </a:extLst>
              </a:tr>
              <a:tr h="3276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dirty="0"/>
                        <a:t>Original + Masked Speech (20mins)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u="none" strike="noStrike" cap="none" dirty="0">
                          <a:solidFill>
                            <a:srgbClr val="C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8.493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219001"/>
                  </a:ext>
                </a:extLst>
              </a:tr>
              <a:tr h="3496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dirty="0"/>
                        <a:t>Original + Standard Augmentation (20mins)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u="none" strike="noStrike" cap="none" dirty="0">
                          <a:solidFill>
                            <a:srgbClr val="C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8.277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7925416"/>
                  </a:ext>
                </a:extLst>
              </a:tr>
              <a:tr h="36934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Original + Masked Speech + Standard Augmentation (30mins)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8.692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7267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166800" y="795961"/>
            <a:ext cx="8701535" cy="3766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Data augmentation in speech does help improve the performance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Masked speech augmentation gives marginal improvement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Better and larger dataset will be helpful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Try style transfer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Can be used as a new way of data augmentation in speech</a:t>
            </a:r>
          </a:p>
          <a:p>
            <a:pPr lvl="1"/>
            <a:endParaRPr lang="en-US" altLang="zh-CN" dirty="0"/>
          </a:p>
          <a:p>
            <a:endParaRPr lang="en-US" altLang="zh-C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Work</a:t>
            </a:r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106288" y="527020"/>
            <a:ext cx="8701535" cy="3766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/>
              <a:t>Style Transfer for speech under mask simulation</a:t>
            </a:r>
          </a:p>
          <a:p>
            <a:r>
              <a:rPr lang="en-US" altLang="zh-CN" dirty="0"/>
              <a:t>Self-supervised Learning on Wav2Vec2, learn audio-level contrastive loss on data augmentations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954171C-B289-EC4F-BEB0-B862B875D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638" y="2196972"/>
            <a:ext cx="5789127" cy="277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61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/>
          <p:cNvSpPr txBox="1">
            <a:spLocks noGrp="1"/>
          </p:cNvSpPr>
          <p:nvPr>
            <p:ph type="title"/>
          </p:nvPr>
        </p:nvSpPr>
        <p:spPr>
          <a:xfrm>
            <a:off x="186969" y="74955"/>
            <a:ext cx="3147901" cy="5513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Q&amp;A Time</a:t>
            </a:r>
            <a:endParaRPr sz="2800" dirty="0"/>
          </a:p>
        </p:txBody>
      </p:sp>
      <p:sp>
        <p:nvSpPr>
          <p:cNvPr id="495" name="Google Shape;495;p61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BTW : Have a nice winter break </a:t>
            </a:r>
            <a:r>
              <a:rPr lang="en-US" b="1" dirty="0">
                <a:sym typeface="Wingdings" pitchFamily="2" charset="2"/>
              </a:rPr>
              <a:t>:)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Google Shape;250;p38" descr="Image result for coding cat">
            <a:extLst>
              <a:ext uri="{FF2B5EF4-FFF2-40B4-BE49-F238E27FC236}">
                <a16:creationId xmlns:a16="http://schemas.microsoft.com/office/drawing/2014/main" id="{6C1E67C4-2C84-3D45-91BC-EA1CC729147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363" y="1190275"/>
            <a:ext cx="6759074" cy="380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 </a:t>
            </a:r>
            <a:endParaRPr dirty="0"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233250" y="674557"/>
            <a:ext cx="8443800" cy="4288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81000">
              <a:lnSpc>
                <a:spcPct val="200000"/>
              </a:lnSpc>
              <a:spcBef>
                <a:spcPts val="0"/>
              </a:spcBef>
              <a:buSzPts val="2400"/>
              <a:buFont typeface="Calibri" panose="020F0502020204030204" pitchFamily="34" charset="0"/>
              <a:buChar char="●"/>
            </a:pPr>
            <a:r>
              <a:rPr lang="en-US" dirty="0"/>
              <a:t>Motivations</a:t>
            </a:r>
          </a:p>
          <a:p>
            <a:pPr lvl="0" indent="-381000">
              <a:lnSpc>
                <a:spcPct val="200000"/>
              </a:lnSpc>
              <a:spcBef>
                <a:spcPts val="0"/>
              </a:spcBef>
              <a:buSzPts val="2400"/>
              <a:buFont typeface="Calibri" panose="020F0502020204030204" pitchFamily="34" charset="0"/>
              <a:buChar char="●"/>
            </a:pPr>
            <a:r>
              <a:rPr lang="en-US" dirty="0"/>
              <a:t>Methods</a:t>
            </a:r>
          </a:p>
          <a:p>
            <a:pPr lvl="0" indent="-381000">
              <a:lnSpc>
                <a:spcPct val="200000"/>
              </a:lnSpc>
              <a:spcBef>
                <a:spcPts val="0"/>
              </a:spcBef>
              <a:buSzPts val="2400"/>
              <a:buFont typeface="Calibri" panose="020F0502020204030204" pitchFamily="34" charset="0"/>
              <a:buChar char="●"/>
            </a:pPr>
            <a:r>
              <a:rPr lang="en-US" dirty="0"/>
              <a:t>Model Training</a:t>
            </a:r>
          </a:p>
          <a:p>
            <a:pPr lvl="0" indent="-381000">
              <a:lnSpc>
                <a:spcPct val="200000"/>
              </a:lnSpc>
              <a:spcBef>
                <a:spcPts val="0"/>
              </a:spcBef>
              <a:buSzPts val="2400"/>
              <a:buFont typeface="Calibri" panose="020F0502020204030204" pitchFamily="34" charset="0"/>
              <a:buChar char="●"/>
            </a:pPr>
            <a:r>
              <a:rPr lang="en-US" dirty="0"/>
              <a:t>Evaluation</a:t>
            </a:r>
          </a:p>
          <a:p>
            <a:pPr lvl="0" indent="-381000">
              <a:lnSpc>
                <a:spcPct val="200000"/>
              </a:lnSpc>
              <a:spcBef>
                <a:spcPts val="0"/>
              </a:spcBef>
              <a:buSzPts val="2400"/>
              <a:buFont typeface="Calibri" panose="020F0502020204030204" pitchFamily="34" charset="0"/>
              <a:buChar char="●"/>
            </a:pPr>
            <a:r>
              <a:rPr lang="en-US" dirty="0"/>
              <a:t>Discussion</a:t>
            </a:r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28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</a:t>
            </a:r>
            <a:endParaRPr dirty="0"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233250" y="674557"/>
            <a:ext cx="8443800" cy="4288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/>
              <a:t>Wav2Vec2, state-of-the-art speech recognition</a:t>
            </a:r>
          </a:p>
          <a:p>
            <a:pPr lvl="1"/>
            <a:r>
              <a:rPr lang="en-US" altLang="zh-CN" dirty="0"/>
              <a:t>Trained on labeled data(10 mins) + unlabeled data(53k hours)</a:t>
            </a:r>
          </a:p>
          <a:p>
            <a:pPr lvl="1"/>
            <a:r>
              <a:rPr lang="en-US" altLang="zh-CN" dirty="0"/>
              <a:t>4.8/8.2 WER on </a:t>
            </a:r>
            <a:r>
              <a:rPr lang="en-US" altLang="zh-CN" dirty="0" err="1"/>
              <a:t>Librispeech</a:t>
            </a:r>
            <a:r>
              <a:rPr lang="en-US" altLang="zh-CN" dirty="0"/>
              <a:t> test data.</a:t>
            </a:r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A1497DB-D804-C549-8996-634D1876B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07" y="1862741"/>
            <a:ext cx="6470585" cy="31004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66BAA3-7DEB-3345-9A01-30D63318D2A4}"/>
              </a:ext>
            </a:extLst>
          </p:cNvPr>
          <p:cNvSpPr txBox="1"/>
          <p:nvPr/>
        </p:nvSpPr>
        <p:spPr>
          <a:xfrm>
            <a:off x="466950" y="4855508"/>
            <a:ext cx="22186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arxiv.org</a:t>
            </a:r>
            <a:r>
              <a:rPr lang="en-US" sz="800" dirty="0"/>
              <a:t>/pdf/2006.11477.pdf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233250" y="674558"/>
            <a:ext cx="8443800" cy="4219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/>
              <a:t>Further Improvement in the low data regime – </a:t>
            </a:r>
            <a:r>
              <a:rPr lang="en-US" altLang="zh-CN" b="1" dirty="0"/>
              <a:t>Data Augmentation</a:t>
            </a:r>
          </a:p>
          <a:p>
            <a:pPr lvl="1"/>
            <a:r>
              <a:rPr lang="en-US" altLang="zh-CN" dirty="0"/>
              <a:t>Standard: Speed, Noise, Pitch</a:t>
            </a:r>
          </a:p>
          <a:p>
            <a:pPr lvl="1"/>
            <a:r>
              <a:rPr lang="en-US" altLang="zh-CN" dirty="0"/>
              <a:t>“Speech under Mask” Simulation</a:t>
            </a:r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558800" lvl="1" indent="0">
              <a:buNone/>
            </a:pPr>
            <a:endParaRPr lang="en-US" altLang="zh-CN"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endParaRPr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0A8139-3851-A142-A3C2-1812B1B6E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774" y="1997464"/>
            <a:ext cx="4800973" cy="271753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A71209-211E-5A43-9FBD-C36141BDA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C5F221-8BF5-674E-B832-879160B1BF0F}"/>
              </a:ext>
            </a:extLst>
          </p:cNvPr>
          <p:cNvSpPr txBox="1"/>
          <p:nvPr/>
        </p:nvSpPr>
        <p:spPr>
          <a:xfrm>
            <a:off x="442762" y="4894290"/>
            <a:ext cx="239520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asa.scitation.org</a:t>
            </a:r>
            <a:r>
              <a:rPr lang="en-US" sz="800" dirty="0"/>
              <a:t>/</a:t>
            </a:r>
            <a:r>
              <a:rPr lang="en-US" sz="800" dirty="0" err="1"/>
              <a:t>doi</a:t>
            </a:r>
            <a:r>
              <a:rPr lang="en-US" sz="800" dirty="0"/>
              <a:t>/10.1121/10.0002873</a:t>
            </a:r>
          </a:p>
        </p:txBody>
      </p:sp>
    </p:spTree>
    <p:extLst>
      <p:ext uri="{BB962C8B-B14F-4D97-AF65-F5344CB8AC3E}">
        <p14:creationId xmlns:p14="http://schemas.microsoft.com/office/powerpoint/2010/main" val="2366947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Standard Augmentation</a:t>
            </a:r>
            <a:endParaRPr dirty="0"/>
          </a:p>
        </p:txBody>
      </p:sp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>
            <a:off x="217388" y="735086"/>
            <a:ext cx="8443800" cy="32845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buAutoNum type="arabicPeriod"/>
            </a:pPr>
            <a:r>
              <a:rPr lang="en-US" altLang="zh-CN" dirty="0"/>
              <a:t>Random Speed Adjustment - Factor Range(0.75, 1.25)</a:t>
            </a:r>
          </a:p>
          <a:p>
            <a:pPr lvl="0" indent="-457200">
              <a:buAutoNum type="arabicPeriod"/>
            </a:pPr>
            <a:endParaRPr lang="en-US" dirty="0"/>
          </a:p>
          <a:p>
            <a:pPr lvl="0" indent="-457200">
              <a:buAutoNum type="arabicPeriod"/>
            </a:pPr>
            <a:r>
              <a:rPr lang="en-US" altLang="zh-CN" dirty="0"/>
              <a:t>Random Pitch Adjustment - Factor Range(-3, 3), semitone as one unit</a:t>
            </a:r>
          </a:p>
          <a:p>
            <a:pPr lvl="0" indent="-457200">
              <a:buAutoNum type="arabicPeriod"/>
            </a:pPr>
            <a:endParaRPr lang="en-US" dirty="0"/>
          </a:p>
          <a:p>
            <a:pPr lvl="0" indent="-457200">
              <a:buAutoNum type="arabicPeriod"/>
            </a:pPr>
            <a:r>
              <a:rPr lang="en-US" altLang="zh-CN" dirty="0"/>
              <a:t>Small Random Noise – Factor Range(0.0001, 0.0003)</a:t>
            </a:r>
            <a:endParaRPr dirty="0"/>
          </a:p>
        </p:txBody>
      </p:sp>
      <p:pic>
        <p:nvPicPr>
          <p:cNvPr id="2" name="3526-175658-0007.flac" descr="3526-175658-0007.flac">
            <a:hlinkClick r:id="" action="ppaction://media"/>
            <a:extLst>
              <a:ext uri="{FF2B5EF4-FFF2-40B4-BE49-F238E27FC236}">
                <a16:creationId xmlns:a16="http://schemas.microsoft.com/office/drawing/2014/main" id="{8D2B5D76-0DFC-7E4C-A69A-6AA16CAB82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83117" y="3206878"/>
            <a:ext cx="812800" cy="812800"/>
          </a:xfrm>
          <a:prstGeom prst="rect">
            <a:avLst/>
          </a:prstGeom>
        </p:spPr>
      </p:pic>
      <p:pic>
        <p:nvPicPr>
          <p:cNvPr id="3" name="3526-175658-0007.flac" descr="3526-175658-0007.flac">
            <a:hlinkClick r:id="" action="ppaction://media"/>
            <a:extLst>
              <a:ext uri="{FF2B5EF4-FFF2-40B4-BE49-F238E27FC236}">
                <a16:creationId xmlns:a16="http://schemas.microsoft.com/office/drawing/2014/main" id="{D04D7104-5AA5-2D43-934D-D4D37ADD3E5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305047" y="3206878"/>
            <a:ext cx="812800" cy="812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B2A13E-8304-3343-A3FE-0A30488F053D}"/>
              </a:ext>
            </a:extLst>
          </p:cNvPr>
          <p:cNvSpPr txBox="1"/>
          <p:nvPr/>
        </p:nvSpPr>
        <p:spPr>
          <a:xfrm>
            <a:off x="2305046" y="4100637"/>
            <a:ext cx="812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D51C24-8D32-964C-85AE-3DC582B9BAA9}"/>
              </a:ext>
            </a:extLst>
          </p:cNvPr>
          <p:cNvSpPr txBox="1"/>
          <p:nvPr/>
        </p:nvSpPr>
        <p:spPr>
          <a:xfrm>
            <a:off x="5300687" y="4100637"/>
            <a:ext cx="1177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Augmented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" fill="hold">
                      <p:stCondLst>
                        <p:cond delay="0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48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Speech Under Mask</a:t>
            </a:r>
            <a:endParaRPr dirty="0"/>
          </a:p>
        </p:txBody>
      </p:sp>
      <p:sp>
        <p:nvSpPr>
          <p:cNvPr id="61" name="Google Shape;61;p12"/>
          <p:cNvSpPr txBox="1">
            <a:spLocks noGrp="1"/>
          </p:cNvSpPr>
          <p:nvPr>
            <p:ph type="body" idx="1"/>
          </p:nvPr>
        </p:nvSpPr>
        <p:spPr>
          <a:xfrm>
            <a:off x="166800" y="699320"/>
            <a:ext cx="8443800" cy="3744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Objective: Transform speech </a:t>
            </a:r>
            <a:r>
              <a:rPr lang="en" b="1" dirty="0"/>
              <a:t>without</a:t>
            </a:r>
            <a:r>
              <a:rPr lang="en" dirty="0"/>
              <a:t> mask to speech </a:t>
            </a:r>
            <a:r>
              <a:rPr lang="en" b="1" dirty="0"/>
              <a:t>with</a:t>
            </a:r>
            <a:r>
              <a:rPr lang="en" dirty="0"/>
              <a:t> mask</a:t>
            </a:r>
          </a:p>
          <a:p>
            <a:pPr marL="0" lvl="0" indent="0">
              <a:buNone/>
            </a:pPr>
            <a:r>
              <a:rPr lang="en" dirty="0"/>
              <a:t>Methodology: Speech Denoiser Network </a:t>
            </a:r>
            <a:r>
              <a:rPr lang="en" i="1" dirty="0"/>
              <a:t>DEMUCS</a:t>
            </a:r>
          </a:p>
          <a:p>
            <a:pPr marL="342900" indent="-342900"/>
            <a:r>
              <a:rPr lang="en" dirty="0"/>
              <a:t>Similar task setup: noisy speech -&gt; denoised speech</a:t>
            </a:r>
          </a:p>
          <a:p>
            <a:pPr marL="342900" indent="-342900"/>
            <a:r>
              <a:rPr lang="en" dirty="0"/>
              <a:t>Encoder-decoder architecture</a:t>
            </a:r>
          </a:p>
          <a:p>
            <a:pPr marL="342900" indent="-342900"/>
            <a:r>
              <a:rPr lang="en" dirty="0"/>
              <a:t>L1 loss over the waveform + STFT loss over the spectrogram magnitudes</a:t>
            </a:r>
          </a:p>
        </p:txBody>
      </p:sp>
      <p:sp>
        <p:nvSpPr>
          <p:cNvPr id="64" name="Google Shape;64;p12"/>
          <p:cNvSpPr txBox="1"/>
          <p:nvPr/>
        </p:nvSpPr>
        <p:spPr>
          <a:xfrm>
            <a:off x="3851300" y="1939150"/>
            <a:ext cx="295500" cy="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12A6CB-9203-6A41-84D6-9ECDABFFE4E7}"/>
              </a:ext>
            </a:extLst>
          </p:cNvPr>
          <p:cNvSpPr/>
          <p:nvPr/>
        </p:nvSpPr>
        <p:spPr>
          <a:xfrm>
            <a:off x="166800" y="4835555"/>
            <a:ext cx="219091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arxiv.org</a:t>
            </a:r>
            <a:r>
              <a:rPr lang="en-US" sz="800" dirty="0"/>
              <a:t>/pdf/2006.12847.pdf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C4C32447-FE53-DA43-AE96-53492172A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9750" y="3094601"/>
            <a:ext cx="4763788" cy="1461098"/>
          </a:xfrm>
          <a:prstGeom prst="rect">
            <a:avLst/>
          </a:prstGeom>
        </p:spPr>
      </p:pic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CE808130-29B2-1744-AAAC-151EFCA64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968" y="3408758"/>
            <a:ext cx="2836854" cy="75341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Speech Under Mask - Data</a:t>
            </a:r>
            <a:endParaRPr dirty="0"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1"/>
          </p:nvPr>
        </p:nvSpPr>
        <p:spPr>
          <a:xfrm>
            <a:off x="223525" y="5878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lang="en-US" altLang="zh-CN" dirty="0"/>
              <a:t>2 female + 2 male –&gt; 1432 pairs of audio recordings</a:t>
            </a:r>
          </a:p>
          <a:p>
            <a:pPr marL="342900" indent="-342900">
              <a:lnSpc>
                <a:spcPct val="150000"/>
              </a:lnSpc>
            </a:pPr>
            <a:r>
              <a:rPr lang="en-US" altLang="zh-CN" dirty="0"/>
              <a:t>Resample to 16khz</a:t>
            </a:r>
          </a:p>
          <a:p>
            <a:pPr marL="342900" indent="-342900">
              <a:lnSpc>
                <a:spcPct val="150000"/>
              </a:lnSpc>
            </a:pPr>
            <a:r>
              <a:rPr lang="en-US" altLang="zh-CN" dirty="0"/>
              <a:t>Speech Alignment</a:t>
            </a:r>
          </a:p>
          <a:p>
            <a:pPr marL="800100" lvl="1" indent="-342900">
              <a:lnSpc>
                <a:spcPct val="150000"/>
              </a:lnSpc>
            </a:pPr>
            <a:r>
              <a:rPr lang="en-US" altLang="zh-CN" dirty="0"/>
              <a:t>Extract MFCCs and perform Dynamic Time Warping (DTW)</a:t>
            </a:r>
          </a:p>
          <a:p>
            <a:pPr marL="800100" lvl="1" indent="-342900">
              <a:lnSpc>
                <a:spcPct val="150000"/>
              </a:lnSpc>
            </a:pPr>
            <a:r>
              <a:rPr lang="en-US" altLang="zh-CN" dirty="0"/>
              <a:t>Align longer to shorter</a:t>
            </a: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196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Speech Under Mask – Speech Alignment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9709DB8-E253-C247-8B2F-41A4F5D3C2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066" y="1079282"/>
            <a:ext cx="7094271" cy="3509846"/>
          </a:xfrm>
          <a:prstGeom prst="rect">
            <a:avLst/>
          </a:prstGeom>
        </p:spPr>
      </p:pic>
      <p:pic>
        <p:nvPicPr>
          <p:cNvPr id="5" name="MASK_8.wav" descr="MASK_8.wav">
            <a:hlinkClick r:id="" action="ppaction://media"/>
            <a:extLst>
              <a:ext uri="{FF2B5EF4-FFF2-40B4-BE49-F238E27FC236}">
                <a16:creationId xmlns:a16="http://schemas.microsoft.com/office/drawing/2014/main" id="{B6661F5B-C659-0945-BFDF-A1B89AA23E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83600" y="1528109"/>
            <a:ext cx="812800" cy="812800"/>
          </a:xfrm>
          <a:prstGeom prst="rect">
            <a:avLst/>
          </a:prstGeom>
        </p:spPr>
      </p:pic>
      <p:pic>
        <p:nvPicPr>
          <p:cNvPr id="7" name="NO_8.wav" descr="NO_8.wav">
            <a:hlinkClick r:id="" action="ppaction://media"/>
            <a:extLst>
              <a:ext uri="{FF2B5EF4-FFF2-40B4-BE49-F238E27FC236}">
                <a16:creationId xmlns:a16="http://schemas.microsoft.com/office/drawing/2014/main" id="{AF2D332E-DD7B-8D44-9B56-6DFD780EFA1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92564" y="3321797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" fill="hold">
                      <p:stCondLst>
                        <p:cond delay="0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3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Speech Under Mask – Result</a:t>
            </a:r>
            <a:endParaRPr dirty="0"/>
          </a:p>
        </p:txBody>
      </p:sp>
      <p:pic>
        <p:nvPicPr>
          <p:cNvPr id="2" name="3607-135982-0000.flac" descr="3607-135982-0000.flac">
            <a:hlinkClick r:id="" action="ppaction://media"/>
            <a:extLst>
              <a:ext uri="{FF2B5EF4-FFF2-40B4-BE49-F238E27FC236}">
                <a16:creationId xmlns:a16="http://schemas.microsoft.com/office/drawing/2014/main" id="{BAEE0837-7112-2141-999A-DA3CFF7E5D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539442" y="2084667"/>
            <a:ext cx="812800" cy="812800"/>
          </a:xfrm>
          <a:prstGeom prst="rect">
            <a:avLst/>
          </a:prstGeom>
        </p:spPr>
      </p:pic>
      <p:pic>
        <p:nvPicPr>
          <p:cNvPr id="4" name="3607-135982-0000.flac" descr="3607-135982-0000.flac">
            <a:hlinkClick r:id="" action="ppaction://media"/>
            <a:extLst>
              <a:ext uri="{FF2B5EF4-FFF2-40B4-BE49-F238E27FC236}">
                <a16:creationId xmlns:a16="http://schemas.microsoft.com/office/drawing/2014/main" id="{835AF7E2-0F42-514A-A3C1-5AA42B1ACBD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139575" y="2084667"/>
            <a:ext cx="812800" cy="812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E0522F-3CB7-984D-AE25-CB444EA9D736}"/>
              </a:ext>
            </a:extLst>
          </p:cNvPr>
          <p:cNvSpPr txBox="1"/>
          <p:nvPr/>
        </p:nvSpPr>
        <p:spPr>
          <a:xfrm>
            <a:off x="2139575" y="3209364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125ACD-7BC5-2A40-8DEE-E1AAF0BC060D}"/>
              </a:ext>
            </a:extLst>
          </p:cNvPr>
          <p:cNvSpPr txBox="1"/>
          <p:nvPr/>
        </p:nvSpPr>
        <p:spPr>
          <a:xfrm>
            <a:off x="5461747" y="3209364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Generated</a:t>
            </a:r>
          </a:p>
        </p:txBody>
      </p:sp>
    </p:spTree>
    <p:extLst>
      <p:ext uri="{BB962C8B-B14F-4D97-AF65-F5344CB8AC3E}">
        <p14:creationId xmlns:p14="http://schemas.microsoft.com/office/powerpoint/2010/main" val="3165937656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" fill="hold">
                      <p:stCondLst>
                        <p:cond delay="0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9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69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486</Words>
  <Application>Microsoft Macintosh PowerPoint</Application>
  <PresentationFormat>On-screen Show (16:9)</PresentationFormat>
  <Paragraphs>108</Paragraphs>
  <Slides>15</Slides>
  <Notes>15</Notes>
  <HiddenSlides>1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Calibri</vt:lpstr>
      <vt:lpstr>Arial</vt:lpstr>
      <vt:lpstr>Custom</vt:lpstr>
      <vt:lpstr>Data Augmentation For Wav2Vec2</vt:lpstr>
      <vt:lpstr>Agenda </vt:lpstr>
      <vt:lpstr>Introduction </vt:lpstr>
      <vt:lpstr>Project Goal</vt:lpstr>
      <vt:lpstr>Standard Augmentation</vt:lpstr>
      <vt:lpstr>Speech Under Mask</vt:lpstr>
      <vt:lpstr>Speech Under Mask - Data</vt:lpstr>
      <vt:lpstr>Speech Under Mask – Speech Alignment</vt:lpstr>
      <vt:lpstr>Speech Under Mask – Result</vt:lpstr>
      <vt:lpstr>Model Training - Baseline</vt:lpstr>
      <vt:lpstr>Model Training - Our Approach</vt:lpstr>
      <vt:lpstr>Evaluation</vt:lpstr>
      <vt:lpstr>Conclusion</vt:lpstr>
      <vt:lpstr>Future Work</vt:lpstr>
      <vt:lpstr>Q&amp;A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Augmentation On Wave2Vec2</dc:title>
  <cp:lastModifiedBy>Russell Wang</cp:lastModifiedBy>
  <cp:revision>9</cp:revision>
  <dcterms:modified xsi:type="dcterms:W3CDTF">2021-12-16T21:45:53Z</dcterms:modified>
</cp:coreProperties>
</file>